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587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6622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84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29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66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1269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501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8283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23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735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407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BBD85-C6D4-4940-B6DC-74B024CE45B7}" type="datetimeFigureOut">
              <a:rPr kumimoji="1" lang="ja-JP" altLang="en-US" smtClean="0"/>
              <a:t>2021/6/4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5509E-426F-4305-930A-D399D674A6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3312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vi20N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077F428-EC64-4A0C-8DAA-B7D26C6D9F7A}"/>
              </a:ext>
            </a:extLst>
          </p:cNvPr>
          <p:cNvSpPr txBox="1"/>
          <p:nvPr/>
        </p:nvSpPr>
        <p:spPr>
          <a:xfrm>
            <a:off x="154954" y="5186515"/>
            <a:ext cx="6548092" cy="158804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08000" tIns="36000" rIns="72000" bIns="108000" rtlCol="0" anchor="ctr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《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オンライン禁煙プログラム参加募集要項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》</a:t>
            </a:r>
          </a:p>
          <a:p>
            <a:pPr>
              <a:lnSpc>
                <a:spcPct val="150000"/>
              </a:lnSpc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〇応募人数：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先着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20</a:t>
            </a:r>
            <a:r>
              <a:rPr kumimoji="1" lang="ja-JP" altLang="en-US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名</a:t>
            </a:r>
            <a:r>
              <a:rPr kumimoji="1" lang="ja-JP" altLang="en-US" sz="14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（船場康保険組合の被保険者）</a:t>
            </a:r>
            <a:endParaRPr kumimoji="1" lang="en-US" altLang="ja-JP" sz="1400" b="0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〇申込期限</a:t>
            </a: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 </a:t>
            </a:r>
            <a:r>
              <a:rPr kumimoji="1" lang="en-US" altLang="ja-JP" sz="1600" b="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: </a:t>
            </a:r>
            <a:r>
              <a:rPr kumimoji="1" lang="en-US" altLang="ja-JP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2021</a:t>
            </a:r>
            <a:r>
              <a:rPr kumimoji="1" lang="ja-JP" altLang="en-US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年</a:t>
            </a:r>
            <a:r>
              <a:rPr kumimoji="1" lang="en-US" altLang="ja-JP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8</a:t>
            </a:r>
            <a:r>
              <a:rPr kumimoji="1" lang="ja-JP" altLang="en-US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月</a:t>
            </a:r>
            <a:r>
              <a:rPr kumimoji="1" lang="en-US" altLang="ja-JP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31</a:t>
            </a:r>
            <a:r>
              <a:rPr kumimoji="1" lang="ja-JP" altLang="en-US" sz="1600" b="1" dirty="0">
                <a:solidFill>
                  <a:srgbClr val="E7E6E6">
                    <a:lumMod val="25000"/>
                  </a:srgbClr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</a:rPr>
              <a:t>日まで</a:t>
            </a:r>
            <a:endParaRPr kumimoji="1" lang="en-US" altLang="ja-JP" sz="1600" b="1" dirty="0">
              <a:solidFill>
                <a:srgbClr val="E7E6E6">
                  <a:lumMod val="25000"/>
                </a:srgbClr>
              </a:solidFill>
              <a:latin typeface="はんなり明朝" panose="02000600000000000000" pitchFamily="50" charset="-128"/>
              <a:ea typeface="はんなり明朝" panose="02000600000000000000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〇参加費用：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円（健康保険組合が費用￥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57,000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E7E6E6">
                    <a:lumMod val="25000"/>
                  </a:srgbClr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の全額を負担）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srgbClr val="E7E6E6">
                  <a:lumMod val="25000"/>
                </a:srgbClr>
              </a:solidFill>
              <a:effectLst/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+mn-cs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8A2AE14-9A6C-454B-BEF3-63CF35FC71C8}"/>
              </a:ext>
            </a:extLst>
          </p:cNvPr>
          <p:cNvSpPr txBox="1"/>
          <p:nvPr/>
        </p:nvSpPr>
        <p:spPr>
          <a:xfrm>
            <a:off x="75266" y="3539045"/>
            <a:ext cx="6892713" cy="1396142"/>
          </a:xfrm>
          <a:prstGeom prst="rect">
            <a:avLst/>
          </a:prstGeom>
          <a:noFill/>
          <a:ln w="57150">
            <a:noFill/>
          </a:ln>
        </p:spPr>
        <p:txBody>
          <a:bodyPr wrap="square" lIns="36000" tIns="36000" rIns="36000" bIns="36000" rtlCol="0" anchor="ctr" anchorCtr="0">
            <a:spAutoFit/>
          </a:bodyPr>
          <a:lstStyle/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1" lang="ja-JP" altLang="en-US" sz="20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　船場健康保険組合　被保険者の皆さん！</a:t>
            </a:r>
            <a:br>
              <a:rPr kumimoji="1" lang="en-US" altLang="ja-JP" sz="20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</a:br>
            <a:r>
              <a:rPr kumimoji="1" lang="ja-JP" altLang="en-US" sz="20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　</a:t>
            </a:r>
            <a:r>
              <a:rPr kumimoji="1" lang="en-US" altLang="ja-JP" sz="1400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『</a:t>
            </a:r>
            <a:r>
              <a:rPr kumimoji="1" lang="ja-JP" altLang="en-US" sz="1400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オンライン禁煙プログラム</a:t>
            </a:r>
            <a:r>
              <a:rPr kumimoji="1" lang="en-US" altLang="ja-JP" sz="1400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』</a:t>
            </a:r>
            <a:r>
              <a:rPr kumimoji="1" lang="ja-JP" altLang="en-US" sz="1400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で、</a:t>
            </a:r>
            <a:r>
              <a:rPr kumimoji="1" lang="ja-JP" altLang="en-US" sz="14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禁煙</a:t>
            </a:r>
            <a:r>
              <a:rPr kumimoji="1" lang="en-US" altLang="ja-JP" sz="14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/</a:t>
            </a:r>
            <a:r>
              <a:rPr kumimoji="1" lang="ja-JP" altLang="en-US" sz="14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卒煙にチャレンジ</a:t>
            </a:r>
            <a:r>
              <a:rPr kumimoji="1" lang="ja-JP" altLang="en-US" sz="1400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してみませんか。</a:t>
            </a:r>
            <a:br>
              <a:rPr kumimoji="1" lang="en-US" altLang="ja-JP" sz="14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</a:br>
            <a:endParaRPr kumimoji="1" lang="en-US" altLang="ja-JP" sz="14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源真ゴシックP Heavy" panose="020B0702020203020207" pitchFamily="50" charset="-128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　　　</a:t>
            </a:r>
            <a:r>
              <a:rPr kumimoji="1" lang="en-US" altLang="ja-JP" sz="1600" b="1" u="sng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~</a:t>
            </a:r>
            <a:r>
              <a:rPr kumimoji="1" lang="ja-JP" altLang="en-US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医師や専門指導員</a:t>
            </a:r>
            <a:r>
              <a:rPr kumimoji="1" lang="ja-JP" altLang="en-US" sz="1600" b="1" u="sng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が挑戦者をサポートします～　</a:t>
            </a:r>
            <a:br>
              <a:rPr kumimoji="1" lang="en-US" altLang="ja-JP" sz="1600" b="1" u="sng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</a:br>
            <a:r>
              <a:rPr kumimoji="1" lang="ja-JP" altLang="en-US" sz="1600" b="1" dirty="0">
                <a:solidFill>
                  <a:prstClr val="black"/>
                </a:solidFill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　　　　　　　　　</a:t>
            </a:r>
            <a:r>
              <a:rPr kumimoji="1" lang="ja-JP" altLang="en-US" sz="1600" b="1" i="0" strike="noStrike" kern="1200" cap="none" spc="0" normalizeH="0" baseline="0" noProof="0" dirty="0">
                <a:ln>
                  <a:noFill/>
                </a:ln>
                <a:solidFill>
                  <a:srgbClr val="FF6699"/>
                </a:solidFill>
                <a:effectLst/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源真ゴシックP Heavy" panose="020B0702020203020207" pitchFamily="50" charset="-128"/>
              </a:rPr>
              <a:t>辛くない禁煙チャレンジ</a:t>
            </a:r>
            <a:endParaRPr kumimoji="1" lang="en-US" altLang="ja-JP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源真ゴシックP Heavy" panose="020B0702020203020207" pitchFamily="50" charset="-128"/>
            </a:endParaRP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71D17F22-6B90-4D6D-A96D-B4896DCCE646}"/>
              </a:ext>
            </a:extLst>
          </p:cNvPr>
          <p:cNvSpPr/>
          <p:nvPr/>
        </p:nvSpPr>
        <p:spPr>
          <a:xfrm>
            <a:off x="498340" y="7764416"/>
            <a:ext cx="2225586" cy="542865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36000" tIns="36000" rIns="36000" bIns="72000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お申込みはこちら</a:t>
            </a:r>
            <a:r>
              <a:rPr kumimoji="1" lang="ja-JP" alt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rPr>
              <a:t>→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26D94F2D-BB3B-43BE-AE49-597D9C96C50E}"/>
              </a:ext>
            </a:extLst>
          </p:cNvPr>
          <p:cNvSpPr/>
          <p:nvPr/>
        </p:nvSpPr>
        <p:spPr>
          <a:xfrm>
            <a:off x="276004" y="8837596"/>
            <a:ext cx="6347354" cy="10237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1268" tIns="65317" rtlCol="0" anchor="t"/>
          <a:lstStyle/>
          <a:p>
            <a:pPr defTabSz="396522"/>
            <a:endParaRPr kumimoji="1" lang="ja-JP" altLang="en-US" sz="1452" dirty="0">
              <a:solidFill>
                <a:prstClr val="black">
                  <a:lumMod val="75000"/>
                  <a:lumOff val="25000"/>
                </a:prst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矢印: 五方向 209">
            <a:extLst>
              <a:ext uri="{FF2B5EF4-FFF2-40B4-BE49-F238E27FC236}">
                <a16:creationId xmlns:a16="http://schemas.microsoft.com/office/drawing/2014/main" id="{16C02418-516D-4E3F-8395-EA391CFBC996}"/>
              </a:ext>
            </a:extLst>
          </p:cNvPr>
          <p:cNvSpPr/>
          <p:nvPr/>
        </p:nvSpPr>
        <p:spPr>
          <a:xfrm>
            <a:off x="268365" y="8889430"/>
            <a:ext cx="816464" cy="1008698"/>
          </a:xfrm>
          <a:prstGeom prst="homePlate">
            <a:avLst>
              <a:gd name="adj" fmla="val 17532"/>
            </a:avLst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659" rIns="32659" rtlCol="0" anchor="ctr"/>
          <a:lstStyle/>
          <a:p>
            <a:pPr algn="ctr" defTabSz="396522"/>
            <a:r>
              <a:rPr kumimoji="1" lang="ja-JP" altLang="en-US" sz="1089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申し込み・プログラム</a:t>
            </a:r>
            <a:br>
              <a:rPr kumimoji="1" lang="en-US" altLang="ja-JP" sz="1089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89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の内容等</a:t>
            </a:r>
            <a:br>
              <a:rPr kumimoji="1" lang="en-US" altLang="ja-JP" sz="145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に関する</a:t>
            </a:r>
            <a:br>
              <a:rPr kumimoji="1" lang="en-US" altLang="ja-JP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問合せ</a:t>
            </a:r>
            <a:endParaRPr kumimoji="1" lang="ja-JP" altLang="en-US" sz="127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矢印: 五方向 57">
            <a:extLst>
              <a:ext uri="{FF2B5EF4-FFF2-40B4-BE49-F238E27FC236}">
                <a16:creationId xmlns:a16="http://schemas.microsoft.com/office/drawing/2014/main" id="{35E1B8F6-212E-4862-9444-E9F5D9E21DBE}"/>
              </a:ext>
            </a:extLst>
          </p:cNvPr>
          <p:cNvSpPr/>
          <p:nvPr/>
        </p:nvSpPr>
        <p:spPr>
          <a:xfrm>
            <a:off x="3479865" y="8889430"/>
            <a:ext cx="816464" cy="1008698"/>
          </a:xfrm>
          <a:prstGeom prst="homePlate">
            <a:avLst>
              <a:gd name="adj" fmla="val 17532"/>
            </a:avLst>
          </a:prstGeom>
          <a:solidFill>
            <a:srgbClr val="00B050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396522"/>
            <a:r>
              <a:rPr kumimoji="1" lang="ja-JP" altLang="en-US" sz="145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br>
              <a:rPr kumimoji="1" lang="en-US" altLang="ja-JP" sz="1452" b="1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に関する</a:t>
            </a:r>
            <a:br>
              <a:rPr kumimoji="1" lang="en-US" altLang="ja-JP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89" dirty="0">
                <a:solidFill>
                  <a:prstClr val="white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問合せ</a:t>
            </a:r>
            <a:endParaRPr kumimoji="1" lang="ja-JP" altLang="en-US" sz="1270" dirty="0">
              <a:solidFill>
                <a:prstClr val="white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DCB0641-8592-4EF7-B8A0-27D6256441A6}"/>
              </a:ext>
            </a:extLst>
          </p:cNvPr>
          <p:cNvSpPr txBox="1"/>
          <p:nvPr/>
        </p:nvSpPr>
        <p:spPr>
          <a:xfrm>
            <a:off x="1049967" y="8942173"/>
            <a:ext cx="2602538" cy="6788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96522"/>
            <a:r>
              <a:rPr kumimoji="1" lang="ja-JP" altLang="en-US" sz="1270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株式</a:t>
            </a:r>
            <a:r>
              <a:rPr kumimoji="1" lang="ja-JP" altLang="en-US" sz="127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会社リンケージ　サポートデスク</a:t>
            </a:r>
            <a:br>
              <a:rPr kumimoji="1" lang="en-US" altLang="ja-JP" sz="1452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en-US" altLang="ja-JP" sz="1089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 </a:t>
            </a:r>
            <a:r>
              <a:rPr kumimoji="1" lang="ja-JP" altLang="en-US" sz="1089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452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0120-33-8916</a:t>
            </a:r>
          </a:p>
          <a:p>
            <a:pPr defTabSz="396522"/>
            <a:r>
              <a:rPr kumimoji="1" lang="ja-JP" altLang="en-US" sz="1089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メール：</a:t>
            </a:r>
            <a:r>
              <a:rPr kumimoji="1" lang="en-US" altLang="ja-JP" sz="998" dirty="0">
                <a:solidFill>
                  <a:prstClr val="black">
                    <a:lumMod val="75000"/>
                    <a:lumOff val="2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sd@linkage-inc.co.jp</a:t>
            </a:r>
            <a:endParaRPr kumimoji="1" lang="ja-JP" altLang="en-US" sz="1089" dirty="0">
              <a:solidFill>
                <a:prstClr val="black"/>
              </a:solidFill>
              <a:latin typeface="Calibri" panose="020F0502020204030204"/>
              <a:ea typeface="ＭＳ Ｐゴシック" panose="020B0600070205080204" pitchFamily="50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1E62275A-4E9E-48D1-8F31-49E12A8EF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0318" y="9549071"/>
            <a:ext cx="1082123" cy="353000"/>
          </a:xfrm>
          <a:prstGeom prst="rect">
            <a:avLst/>
          </a:prstGeom>
          <a:effectLst>
            <a:softEdge rad="31750"/>
          </a:effectLst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F21A06-D980-41E4-BB10-635FD6BE1460}"/>
              </a:ext>
            </a:extLst>
          </p:cNvPr>
          <p:cNvSpPr/>
          <p:nvPr/>
        </p:nvSpPr>
        <p:spPr>
          <a:xfrm>
            <a:off x="4337430" y="8879661"/>
            <a:ext cx="2190368" cy="10184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88000" tIns="144000" rtlCol="0" anchor="t"/>
          <a:lstStyle/>
          <a:p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船場健康保険組合</a:t>
            </a:r>
            <a:br>
              <a:rPr kumimoji="1" lang="en-US" altLang="ja-JP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担当：大貫</a:t>
            </a:r>
            <a:b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en-US" altLang="ja-JP" sz="12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TEL</a:t>
            </a:r>
            <a:r>
              <a:rPr lang="ja-JP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</a:t>
            </a:r>
            <a:r>
              <a:rPr kumimoji="1" lang="en-US" altLang="ja-JP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-6865-1280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FC97F9-28B1-4464-96BC-6EF49C6AFF41}"/>
              </a:ext>
            </a:extLst>
          </p:cNvPr>
          <p:cNvSpPr txBox="1"/>
          <p:nvPr/>
        </p:nvSpPr>
        <p:spPr>
          <a:xfrm>
            <a:off x="208344" y="7391508"/>
            <a:ext cx="4629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〇　プログラム提供　株式会社リンケージ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FB605F49-D1B9-4B5B-9000-E9933EF2E114}"/>
              </a:ext>
            </a:extLst>
          </p:cNvPr>
          <p:cNvSpPr/>
          <p:nvPr/>
        </p:nvSpPr>
        <p:spPr>
          <a:xfrm>
            <a:off x="628198" y="477603"/>
            <a:ext cx="5442227" cy="2915218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8D53E31-0A03-4CA4-B283-19DB480E1DE8}"/>
              </a:ext>
            </a:extLst>
          </p:cNvPr>
          <p:cNvSpPr txBox="1"/>
          <p:nvPr/>
        </p:nvSpPr>
        <p:spPr>
          <a:xfrm>
            <a:off x="1611133" y="903129"/>
            <a:ext cx="4553927" cy="1817155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新緑の季節</a:t>
            </a:r>
            <a:endParaRPr kumimoji="1" lang="en-US" altLang="ja-JP" sz="260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　タバコをやめる</a:t>
            </a:r>
            <a:endParaRPr kumimoji="1" lang="en-US" altLang="ja-JP" sz="2600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はんなり明朝" panose="02000600000000000000" pitchFamily="50" charset="-128"/>
              <a:ea typeface="はんなり明朝" panose="02000600000000000000" pitchFamily="50" charset="-128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60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　いい</a:t>
            </a:r>
            <a:r>
              <a:rPr kumimoji="1" lang="ja-JP" altLang="en-US" sz="26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はんなり明朝" panose="02000600000000000000" pitchFamily="50" charset="-128"/>
                <a:ea typeface="はんなり明朝" panose="02000600000000000000" pitchFamily="50" charset="-128"/>
              </a:rPr>
              <a:t>タイミング</a:t>
            </a:r>
            <a:r>
              <a:rPr kumimoji="1" lang="ja-JP" altLang="en-US" sz="2600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はんなり明朝" panose="02000600000000000000" pitchFamily="50" charset="-128"/>
                <a:ea typeface="はんなり明朝" panose="02000600000000000000" pitchFamily="50" charset="-128"/>
                <a:cs typeface="+mn-cs"/>
              </a:rPr>
              <a:t>ですね。</a:t>
            </a: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479A6D5-E242-427E-9EBC-4C1DBAF6F2C3}"/>
              </a:ext>
            </a:extLst>
          </p:cNvPr>
          <p:cNvSpPr txBox="1"/>
          <p:nvPr/>
        </p:nvSpPr>
        <p:spPr>
          <a:xfrm>
            <a:off x="2611157" y="7813740"/>
            <a:ext cx="2913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ja-JP" sz="1800" dirty="0">
                <a:hlinkClick r:id="rId3"/>
              </a:rPr>
              <a:t>http://bit.ly/2vi20Np</a:t>
            </a:r>
            <a:endParaRPr lang="ja-JP" altLang="en-US" sz="1000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2C0EDD6-EBC6-4A4F-AB46-7E305BCF54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18159" y="7452883"/>
            <a:ext cx="1024217" cy="102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38449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BIZ UDPゴシック"/>
        <a:ea typeface="BIZ UDPゴシック"/>
        <a:cs typeface=""/>
      </a:majorFont>
      <a:minorFont>
        <a:latin typeface="BIZ UDPゴシック"/>
        <a:ea typeface="BIZ UDPゴシック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チラシテンプレート" id="{3BD8433B-9036-4CDD-9400-14BA2D2B9A8B}" vid="{14024103-0127-45F3-A4F8-E4318497116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869</TotalTime>
  <Words>189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Meiryo UI</vt:lpstr>
      <vt:lpstr>はんなり明朝</vt:lpstr>
      <vt:lpstr>Arial</vt:lpstr>
      <vt:lpstr>Calibri</vt:lpstr>
      <vt:lpstr>1_Office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泉水 貴雄</dc:creator>
  <cp:lastModifiedBy>川田 昇</cp:lastModifiedBy>
  <cp:revision>22</cp:revision>
  <dcterms:created xsi:type="dcterms:W3CDTF">2021-03-25T23:09:30Z</dcterms:created>
  <dcterms:modified xsi:type="dcterms:W3CDTF">2021-06-04T05:10:22Z</dcterms:modified>
</cp:coreProperties>
</file>