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2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BD85-C6D4-4940-B6DC-74B024CE45B7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09E-426F-4305-930A-D399D674A6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8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BD85-C6D4-4940-B6DC-74B024CE45B7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09E-426F-4305-930A-D399D674A6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62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BD85-C6D4-4940-B6DC-74B024CE45B7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09E-426F-4305-930A-D399D674A6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46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BD85-C6D4-4940-B6DC-74B024CE45B7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09E-426F-4305-930A-D399D674A6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29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BD85-C6D4-4940-B6DC-74B024CE45B7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09E-426F-4305-930A-D399D674A6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66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BD85-C6D4-4940-B6DC-74B024CE45B7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09E-426F-4305-930A-D399D674A6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26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BD85-C6D4-4940-B6DC-74B024CE45B7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09E-426F-4305-930A-D399D674A6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50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BD85-C6D4-4940-B6DC-74B024CE45B7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09E-426F-4305-930A-D399D674A6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28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BD85-C6D4-4940-B6DC-74B024CE45B7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09E-426F-4305-930A-D399D674A6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23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BD85-C6D4-4940-B6DC-74B024CE45B7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09E-426F-4305-930A-D399D674A6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73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BD85-C6D4-4940-B6DC-74B024CE45B7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09E-426F-4305-930A-D399D674A6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40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BD85-C6D4-4940-B6DC-74B024CE45B7}" type="datetimeFigureOut">
              <a:rPr kumimoji="1" lang="ja-JP" altLang="en-US" smtClean="0"/>
              <a:t>2021/6/2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509E-426F-4305-930A-D399D674A6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31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bit.ly/2vi20N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vi20Np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77F428-EC64-4A0C-8DAA-B7D26C6D9F7A}"/>
              </a:ext>
            </a:extLst>
          </p:cNvPr>
          <p:cNvSpPr txBox="1"/>
          <p:nvPr/>
        </p:nvSpPr>
        <p:spPr>
          <a:xfrm>
            <a:off x="129545" y="6344679"/>
            <a:ext cx="6548092" cy="1588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8000" tIns="36000" rIns="72000" bIns="10800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オンライン禁煙プログラム参加募集要項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》</a:t>
            </a:r>
          </a:p>
          <a:p>
            <a:pPr>
              <a:lnSpc>
                <a:spcPct val="150000"/>
              </a:lnSpc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〇応募人数：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先着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20</a:t>
            </a:r>
            <a:r>
              <a:rPr kumimoji="1" lang="ja-JP" altLang="en-US" sz="1600" b="1" dirty="0">
                <a:solidFill>
                  <a:srgbClr val="E7E6E6">
                    <a:lumMod val="25000"/>
                  </a:srgb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名</a:t>
            </a:r>
            <a:r>
              <a:rPr kumimoji="1" lang="ja-JP" altLang="en-US" sz="1400" b="1" dirty="0">
                <a:solidFill>
                  <a:srgbClr val="E7E6E6">
                    <a:lumMod val="25000"/>
                  </a:srgb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（船場康保険組合の被保険者）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はんなり明朝" panose="02000600000000000000" pitchFamily="50" charset="-128"/>
              <a:ea typeface="はんなり明朝" panose="0200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dirty="0">
                <a:solidFill>
                  <a:srgbClr val="E7E6E6">
                    <a:lumMod val="25000"/>
                  </a:srgb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〇申込期限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: </a:t>
            </a:r>
            <a:r>
              <a:rPr kumimoji="1" lang="en-US" altLang="ja-JP" sz="1600" b="1" dirty="0">
                <a:solidFill>
                  <a:srgbClr val="E7E6E6">
                    <a:lumMod val="25000"/>
                  </a:srgb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2021</a:t>
            </a:r>
            <a:r>
              <a:rPr kumimoji="1" lang="ja-JP" altLang="en-US" sz="1600" b="1" dirty="0">
                <a:solidFill>
                  <a:srgbClr val="E7E6E6">
                    <a:lumMod val="25000"/>
                  </a:srgb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年</a:t>
            </a:r>
            <a:r>
              <a:rPr kumimoji="1" lang="en-US" altLang="ja-JP" sz="1600" b="1" dirty="0">
                <a:solidFill>
                  <a:srgbClr val="E7E6E6">
                    <a:lumMod val="25000"/>
                  </a:srgb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8</a:t>
            </a:r>
            <a:r>
              <a:rPr kumimoji="1" lang="ja-JP" altLang="en-US" sz="1600" b="1" dirty="0">
                <a:solidFill>
                  <a:srgbClr val="E7E6E6">
                    <a:lumMod val="25000"/>
                  </a:srgb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月</a:t>
            </a:r>
            <a:r>
              <a:rPr kumimoji="1" lang="en-US" altLang="ja-JP" sz="1600" b="1" dirty="0">
                <a:solidFill>
                  <a:srgbClr val="E7E6E6">
                    <a:lumMod val="25000"/>
                  </a:srgb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31</a:t>
            </a:r>
            <a:r>
              <a:rPr kumimoji="1" lang="ja-JP" altLang="en-US" sz="1600" b="1" dirty="0">
                <a:solidFill>
                  <a:srgbClr val="E7E6E6">
                    <a:lumMod val="25000"/>
                  </a:srgb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日まで</a:t>
            </a:r>
            <a:endParaRPr kumimoji="1" lang="en-US" altLang="ja-JP" sz="1600" b="1" dirty="0">
              <a:solidFill>
                <a:srgbClr val="E7E6E6">
                  <a:lumMod val="25000"/>
                </a:srgb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〇参加費用：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円（健康保険組合が費用￥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57000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の全額を負担）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はんなり明朝" panose="02000600000000000000" pitchFamily="50" charset="-128"/>
              <a:ea typeface="はんなり明朝" panose="020006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A2AE14-9A6C-454B-BEF3-63CF35FC71C8}"/>
              </a:ext>
            </a:extLst>
          </p:cNvPr>
          <p:cNvSpPr txBox="1"/>
          <p:nvPr/>
        </p:nvSpPr>
        <p:spPr>
          <a:xfrm>
            <a:off x="0" y="4750998"/>
            <a:ext cx="6892713" cy="1396142"/>
          </a:xfrm>
          <a:prstGeom prst="rect">
            <a:avLst/>
          </a:prstGeom>
          <a:noFill/>
          <a:ln w="57150"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000" b="1" dirty="0">
                <a:solidFill>
                  <a:prstClr val="black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　船場健康保険組合　被保険者の皆さん！</a:t>
            </a:r>
            <a:br>
              <a:rPr kumimoji="1" lang="en-US" altLang="ja-JP" sz="2000" b="1" dirty="0">
                <a:solidFill>
                  <a:prstClr val="black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</a:br>
            <a:r>
              <a:rPr kumimoji="1" lang="ja-JP" altLang="en-US" sz="2000" b="1" dirty="0">
                <a:solidFill>
                  <a:prstClr val="black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　</a:t>
            </a:r>
            <a:r>
              <a:rPr kumimoji="1" lang="en-US" altLang="ja-JP" sz="1400" dirty="0">
                <a:solidFill>
                  <a:prstClr val="black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『</a:t>
            </a:r>
            <a:r>
              <a:rPr kumimoji="1" lang="ja-JP" altLang="en-US" sz="1400" dirty="0">
                <a:solidFill>
                  <a:prstClr val="black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オンライン禁煙プログラム</a:t>
            </a:r>
            <a:r>
              <a:rPr kumimoji="1" lang="en-US" altLang="ja-JP" sz="1400" dirty="0">
                <a:solidFill>
                  <a:prstClr val="black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』</a:t>
            </a:r>
            <a:r>
              <a:rPr kumimoji="1" lang="ja-JP" altLang="en-US" sz="1400" dirty="0">
                <a:solidFill>
                  <a:prstClr val="black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で、</a:t>
            </a:r>
            <a:r>
              <a:rPr kumimoji="1" lang="ja-JP" altLang="en-US" sz="1400" b="1" dirty="0">
                <a:solidFill>
                  <a:prstClr val="black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禁煙</a:t>
            </a:r>
            <a:r>
              <a:rPr kumimoji="1" lang="en-US" altLang="ja-JP" sz="1400" b="1" dirty="0">
                <a:solidFill>
                  <a:prstClr val="black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/</a:t>
            </a:r>
            <a:r>
              <a:rPr kumimoji="1" lang="ja-JP" altLang="en-US" sz="1400" b="1" dirty="0">
                <a:solidFill>
                  <a:prstClr val="black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卒煙にチャレンジ</a:t>
            </a:r>
            <a:r>
              <a:rPr kumimoji="1" lang="ja-JP" altLang="en-US" sz="1400" dirty="0">
                <a:solidFill>
                  <a:prstClr val="black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してみませんか。</a:t>
            </a:r>
            <a:br>
              <a:rPr kumimoji="1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</a:br>
            <a:endParaRPr kumimoji="1" lang="en-US" altLang="ja-JP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はんなり明朝" panose="02000600000000000000" pitchFamily="50" charset="-128"/>
              <a:ea typeface="はんなり明朝" panose="02000600000000000000" pitchFamily="50" charset="-128"/>
              <a:cs typeface="源真ゴシックP Heavy" panose="020B0702020203020207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　　　</a:t>
            </a:r>
            <a:r>
              <a:rPr kumimoji="1" lang="en-US" altLang="ja-JP" sz="1600" b="1" u="sng" dirty="0">
                <a:solidFill>
                  <a:prstClr val="black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~</a:t>
            </a:r>
            <a:r>
              <a:rPr kumimoji="1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医師や専門指導員</a:t>
            </a:r>
            <a:r>
              <a:rPr kumimoji="1" lang="ja-JP" altLang="en-US" sz="1600" b="1" u="sng" dirty="0">
                <a:solidFill>
                  <a:prstClr val="black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が挑戦者をサポートします～　</a:t>
            </a:r>
            <a:br>
              <a:rPr kumimoji="1" lang="en-US" altLang="ja-JP" sz="1600" b="1" u="sng" dirty="0">
                <a:solidFill>
                  <a:prstClr val="black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</a:br>
            <a:r>
              <a:rPr kumimoji="1" lang="ja-JP" altLang="en-US" sz="1600" b="1" dirty="0">
                <a:solidFill>
                  <a:prstClr val="black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　　　　　　　　　</a:t>
            </a:r>
            <a:r>
              <a:rPr kumimoji="1" lang="ja-JP" altLang="en-US" sz="1600" b="1" i="0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源真ゴシックP Heavy" panose="020B0702020203020207" pitchFamily="50" charset="-128"/>
              </a:rPr>
              <a:t>辛くない禁煙チャレンジ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はんなり明朝" panose="02000600000000000000" pitchFamily="50" charset="-128"/>
              <a:ea typeface="はんなり明朝" panose="02000600000000000000" pitchFamily="50" charset="-128"/>
              <a:cs typeface="源真ゴシックP Heavy" panose="020B0702020203020207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71D17F22-6B90-4D6D-A96D-B4896DCCE646}"/>
              </a:ext>
            </a:extLst>
          </p:cNvPr>
          <p:cNvSpPr/>
          <p:nvPr/>
        </p:nvSpPr>
        <p:spPr>
          <a:xfrm>
            <a:off x="352015" y="8236020"/>
            <a:ext cx="2225586" cy="54286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720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お申込みはこちら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→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6D94F2D-BB3B-43BE-AE49-597D9C96C50E}"/>
              </a:ext>
            </a:extLst>
          </p:cNvPr>
          <p:cNvSpPr/>
          <p:nvPr/>
        </p:nvSpPr>
        <p:spPr>
          <a:xfrm>
            <a:off x="276004" y="8837596"/>
            <a:ext cx="6347354" cy="1023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1268" tIns="65317" rtlCol="0" anchor="t"/>
          <a:lstStyle/>
          <a:p>
            <a:pPr defTabSz="396522"/>
            <a:endParaRPr kumimoji="1" lang="ja-JP" altLang="en-US" sz="1452" dirty="0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矢印: 五方向 209">
            <a:extLst>
              <a:ext uri="{FF2B5EF4-FFF2-40B4-BE49-F238E27FC236}">
                <a16:creationId xmlns:a16="http://schemas.microsoft.com/office/drawing/2014/main" id="{16C02418-516D-4E3F-8395-EA391CFBC996}"/>
              </a:ext>
            </a:extLst>
          </p:cNvPr>
          <p:cNvSpPr/>
          <p:nvPr/>
        </p:nvSpPr>
        <p:spPr>
          <a:xfrm>
            <a:off x="268365" y="8889430"/>
            <a:ext cx="816464" cy="1008698"/>
          </a:xfrm>
          <a:prstGeom prst="homePlate">
            <a:avLst>
              <a:gd name="adj" fmla="val 17532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9" rIns="32659" rtlCol="0" anchor="ctr"/>
          <a:lstStyle/>
          <a:p>
            <a:pPr algn="ctr" defTabSz="396522"/>
            <a:r>
              <a:rPr kumimoji="1" lang="ja-JP" altLang="en-US" sz="1089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申し込み・プログラム</a:t>
            </a:r>
            <a:br>
              <a:rPr kumimoji="1" lang="en-US" altLang="ja-JP" sz="1089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089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の内容等</a:t>
            </a:r>
            <a:br>
              <a:rPr kumimoji="1" lang="en-US" altLang="ja-JP" sz="1452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089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に関する</a:t>
            </a:r>
            <a:br>
              <a:rPr kumimoji="1" lang="en-US" altLang="ja-JP" sz="1089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089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endParaRPr kumimoji="1" lang="ja-JP" altLang="en-US" sz="127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矢印: 五方向 57">
            <a:extLst>
              <a:ext uri="{FF2B5EF4-FFF2-40B4-BE49-F238E27FC236}">
                <a16:creationId xmlns:a16="http://schemas.microsoft.com/office/drawing/2014/main" id="{35E1B8F6-212E-4862-9444-E9F5D9E21DBE}"/>
              </a:ext>
            </a:extLst>
          </p:cNvPr>
          <p:cNvSpPr/>
          <p:nvPr/>
        </p:nvSpPr>
        <p:spPr>
          <a:xfrm>
            <a:off x="3479865" y="8889430"/>
            <a:ext cx="816464" cy="1008698"/>
          </a:xfrm>
          <a:prstGeom prst="homePlate">
            <a:avLst>
              <a:gd name="adj" fmla="val 17532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6522"/>
            <a:r>
              <a:rPr kumimoji="1" lang="ja-JP" altLang="en-US" sz="1452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</a:t>
            </a:r>
            <a:br>
              <a:rPr kumimoji="1" lang="en-US" altLang="ja-JP" sz="1452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089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に関する</a:t>
            </a:r>
            <a:br>
              <a:rPr kumimoji="1" lang="en-US" altLang="ja-JP" sz="1089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089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endParaRPr kumimoji="1" lang="ja-JP" altLang="en-US" sz="127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DCB0641-8592-4EF7-B8A0-27D6256441A6}"/>
              </a:ext>
            </a:extLst>
          </p:cNvPr>
          <p:cNvSpPr txBox="1"/>
          <p:nvPr/>
        </p:nvSpPr>
        <p:spPr>
          <a:xfrm>
            <a:off x="1049967" y="8942173"/>
            <a:ext cx="2602538" cy="67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522"/>
            <a:r>
              <a:rPr kumimoji="1" lang="ja-JP" altLang="en-US" sz="127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</a:t>
            </a:r>
            <a:r>
              <a:rPr kumimoji="1" lang="ja-JP" altLang="en-US" sz="127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会社リンケージ　サポートデスク</a:t>
            </a:r>
            <a:br>
              <a:rPr kumimoji="1" lang="en-US" altLang="ja-JP" sz="1452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en-US" altLang="ja-JP" sz="1089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 </a:t>
            </a:r>
            <a:r>
              <a:rPr kumimoji="1" lang="ja-JP" altLang="en-US" sz="1089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452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0120-33-8916</a:t>
            </a:r>
          </a:p>
          <a:p>
            <a:pPr defTabSz="396522"/>
            <a:r>
              <a:rPr kumimoji="1" lang="ja-JP" altLang="en-US" sz="1089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メール：</a:t>
            </a:r>
            <a:r>
              <a:rPr kumimoji="1" lang="en-US" altLang="ja-JP" sz="998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sd@linkage-inc.co.jp</a:t>
            </a:r>
            <a:endParaRPr kumimoji="1" lang="ja-JP" altLang="en-US" sz="1089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E62275A-4E9E-48D1-8F31-49E12A8E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18" y="9549071"/>
            <a:ext cx="1082123" cy="353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3F21A06-D980-41E4-BB10-635FD6BE1460}"/>
              </a:ext>
            </a:extLst>
          </p:cNvPr>
          <p:cNvSpPr/>
          <p:nvPr/>
        </p:nvSpPr>
        <p:spPr>
          <a:xfrm>
            <a:off x="4337430" y="8879661"/>
            <a:ext cx="2190368" cy="1018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44000" rtlCol="0" anchor="t"/>
          <a:lstStyle/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船場健康保険組合</a:t>
            </a:r>
            <a:br>
              <a:rPr kumimoji="1"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担当：大貫</a:t>
            </a:r>
            <a:b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03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-6865-1280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FC97F9-28B1-4464-96BC-6EF49C6AFF41}"/>
              </a:ext>
            </a:extLst>
          </p:cNvPr>
          <p:cNvSpPr txBox="1"/>
          <p:nvPr/>
        </p:nvSpPr>
        <p:spPr>
          <a:xfrm>
            <a:off x="173613" y="7946166"/>
            <a:ext cx="4629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〇　プログラム提供　株式会社リンケージ</a:t>
            </a:r>
          </a:p>
        </p:txBody>
      </p:sp>
      <p:pic>
        <p:nvPicPr>
          <p:cNvPr id="20" name="図 19" descr="森の中の木&#10;&#10;自動的に生成された説明">
            <a:extLst>
              <a:ext uri="{FF2B5EF4-FFF2-40B4-BE49-F238E27FC236}">
                <a16:creationId xmlns:a16="http://schemas.microsoft.com/office/drawing/2014/main" id="{055966AF-AC30-4994-9D91-58FDEC86F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0" y="-3721"/>
            <a:ext cx="6858000" cy="457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66AFE5-4CEB-428E-A68A-CDC797D3E939}"/>
              </a:ext>
            </a:extLst>
          </p:cNvPr>
          <p:cNvSpPr txBox="1"/>
          <p:nvPr/>
        </p:nvSpPr>
        <p:spPr>
          <a:xfrm>
            <a:off x="5476572" y="162216"/>
            <a:ext cx="923330" cy="26416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祝・卒煙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B605F49-D1B9-4B5B-9000-E9933EF2E114}"/>
              </a:ext>
            </a:extLst>
          </p:cNvPr>
          <p:cNvSpPr/>
          <p:nvPr/>
        </p:nvSpPr>
        <p:spPr>
          <a:xfrm>
            <a:off x="-58642" y="1828800"/>
            <a:ext cx="5442227" cy="29152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D53E31-0A03-4CA4-B283-19DB480E1DE8}"/>
              </a:ext>
            </a:extLst>
          </p:cNvPr>
          <p:cNvSpPr txBox="1"/>
          <p:nvPr/>
        </p:nvSpPr>
        <p:spPr>
          <a:xfrm>
            <a:off x="983843" y="2319782"/>
            <a:ext cx="4553927" cy="181715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新緑の季節</a:t>
            </a:r>
            <a:endParaRPr kumimoji="1" lang="en-US" altLang="ja-JP" sz="260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はんなり明朝" panose="02000600000000000000" pitchFamily="50" charset="-128"/>
              <a:ea typeface="はんなり明朝" panose="0200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　タバコをやめる</a:t>
            </a:r>
            <a:endParaRPr kumimoji="1" lang="en-US" altLang="ja-JP" sz="260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はんなり明朝" panose="02000600000000000000" pitchFamily="50" charset="-128"/>
              <a:ea typeface="はんなり明朝" panose="0200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　いい</a:t>
            </a:r>
            <a:r>
              <a:rPr kumimoji="1" lang="ja-JP" altLang="en-US" sz="2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タイミング</a:t>
            </a:r>
            <a:r>
              <a:rPr kumimoji="1" lang="ja-JP" altLang="en-US" sz="260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ですね。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FA4F08-9416-4A48-BFA8-C030C4BA2621}"/>
              </a:ext>
            </a:extLst>
          </p:cNvPr>
          <p:cNvSpPr txBox="1"/>
          <p:nvPr/>
        </p:nvSpPr>
        <p:spPr>
          <a:xfrm>
            <a:off x="3604227" y="4352501"/>
            <a:ext cx="3193649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vert="horz"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dir="2700000" algn="tl">
                    <a:srgbClr val="A5A5A5">
                      <a:lumMod val="75000"/>
                    </a:srgbClr>
                  </a:outerShdw>
                </a:effectLst>
                <a:uLnTx/>
                <a:uFillTx/>
                <a:latin typeface="07ロゴたいぷゴシック7" panose="02000600000000000000" pitchFamily="50" charset="-128"/>
                <a:ea typeface="07ロゴたいぷゴシック7" panose="02000600000000000000" pitchFamily="50" charset="-128"/>
                <a:cs typeface="源真ゴシックP Bold" panose="020B0602020203020207" pitchFamily="50" charset="-128"/>
              </a:rPr>
              <a:t>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dir="2700000" algn="tl">
                    <a:srgbClr val="A5A5A5">
                      <a:lumMod val="75000"/>
                    </a:srgbClr>
                  </a:outerShdw>
                </a:effectLst>
                <a:uLnTx/>
                <a:uFillTx/>
                <a:latin typeface="07ロゴたいぷゴシック7" panose="02000600000000000000" pitchFamily="50" charset="-128"/>
                <a:ea typeface="07ロゴたいぷゴシック7" panose="02000600000000000000" pitchFamily="50" charset="-128"/>
                <a:cs typeface="源真ゴシックP Bold" panose="020B0602020203020207" pitchFamily="50" charset="-128"/>
              </a:rPr>
              <a:t>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dir="2700000" algn="tl">
                    <a:srgbClr val="A5A5A5">
                      <a:lumMod val="75000"/>
                    </a:srgbClr>
                  </a:outerShdw>
                </a:effectLst>
                <a:uLnTx/>
                <a:uFillTx/>
                <a:latin typeface="07ロゴたいぷゴシック7" panose="02000600000000000000" pitchFamily="50" charset="-128"/>
                <a:ea typeface="07ロゴたいぷゴシック7" panose="02000600000000000000" pitchFamily="50" charset="-128"/>
                <a:cs typeface="源真ゴシックP Bold" panose="020B0602020203020207" pitchFamily="50" charset="-128"/>
              </a:rPr>
              <a:t>31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dir="2700000" algn="tl">
                    <a:srgbClr val="A5A5A5">
                      <a:lumMod val="75000"/>
                    </a:srgbClr>
                  </a:outerShdw>
                </a:effectLst>
                <a:uLnTx/>
                <a:uFillTx/>
                <a:latin typeface="07ロゴたいぷゴシック7" panose="02000600000000000000" pitchFamily="50" charset="-128"/>
                <a:ea typeface="07ロゴたいぷゴシック7" panose="02000600000000000000" pitchFamily="50" charset="-128"/>
                <a:cs typeface="源真ゴシックP Bold" panose="020B0602020203020207" pitchFamily="50" charset="-128"/>
              </a:rPr>
              <a:t>日は世界禁煙デーです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479A6D5-E242-427E-9EBC-4C1DBAF6F2C3}"/>
              </a:ext>
            </a:extLst>
          </p:cNvPr>
          <p:cNvSpPr txBox="1"/>
          <p:nvPr/>
        </p:nvSpPr>
        <p:spPr>
          <a:xfrm>
            <a:off x="2523281" y="8316936"/>
            <a:ext cx="2913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800" dirty="0">
                <a:hlinkClick r:id="rId4"/>
              </a:rPr>
              <a:t>http://bit.ly/2vi20Np</a:t>
            </a:r>
            <a:endParaRPr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C0EDD6-EBC6-4A4F-AB46-7E305BCF5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624" y="7951639"/>
            <a:ext cx="1024217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8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590F6E7-D5FF-4004-8676-3C9E2A4636D1}"/>
              </a:ext>
            </a:extLst>
          </p:cNvPr>
          <p:cNvSpPr/>
          <p:nvPr/>
        </p:nvSpPr>
        <p:spPr>
          <a:xfrm>
            <a:off x="111708" y="677760"/>
            <a:ext cx="6634584" cy="43557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</p:txBody>
      </p:sp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C622AF55-B411-4171-AC7B-96EDF272C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00" y="1481913"/>
            <a:ext cx="144000" cy="273742"/>
          </a:xfrm>
          <a:prstGeom prst="rect">
            <a:avLst/>
          </a:prstGeom>
        </p:spPr>
      </p:pic>
      <p:pic>
        <p:nvPicPr>
          <p:cNvPr id="4" name="図 3" descr="サングラスをかけた男性の顔の絵&#10;&#10;中程度の精度で自動的に生成された説明">
            <a:extLst>
              <a:ext uri="{FF2B5EF4-FFF2-40B4-BE49-F238E27FC236}">
                <a16:creationId xmlns:a16="http://schemas.microsoft.com/office/drawing/2014/main" id="{30684D47-9E90-49FA-9605-5A7A2D9C1F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4"/>
          <a:stretch/>
        </p:blipFill>
        <p:spPr>
          <a:xfrm>
            <a:off x="368325" y="1218400"/>
            <a:ext cx="792000" cy="8007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D299B52-6D8C-4AA9-88B7-8E7DD32A0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81" y="1186784"/>
            <a:ext cx="864000" cy="864000"/>
          </a:xfrm>
          <a:prstGeom prst="rect">
            <a:avLst/>
          </a:prstGeom>
        </p:spPr>
      </p:pic>
      <p:pic>
        <p:nvPicPr>
          <p:cNvPr id="6" name="図 5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143A695C-0F3A-4C30-AA96-A8D00925B2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9" t="16763" r="24482" b="20485"/>
          <a:stretch/>
        </p:blipFill>
        <p:spPr>
          <a:xfrm>
            <a:off x="672450" y="2679290"/>
            <a:ext cx="612000" cy="64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C590212-72BB-4119-AB26-F70F54766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37" y="1186784"/>
            <a:ext cx="864000" cy="864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ADA294B-04B3-43B2-BE8F-A8518428A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93" y="1186784"/>
            <a:ext cx="864000" cy="864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BA4CB9B-961E-4C78-A9BB-574D8D86D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50" y="1186784"/>
            <a:ext cx="864000" cy="864000"/>
          </a:xfrm>
          <a:prstGeom prst="rect">
            <a:avLst/>
          </a:prstGeom>
        </p:spPr>
      </p:pic>
      <p:pic>
        <p:nvPicPr>
          <p:cNvPr id="10" name="図 9" descr="図形&#10;&#10;自動的に生成された説明">
            <a:extLst>
              <a:ext uri="{FF2B5EF4-FFF2-40B4-BE49-F238E27FC236}">
                <a16:creationId xmlns:a16="http://schemas.microsoft.com/office/drawing/2014/main" id="{72FB33FC-6CB1-4888-9267-7BF02FE5D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00" y="1481913"/>
            <a:ext cx="144000" cy="273742"/>
          </a:xfrm>
          <a:prstGeom prst="rect">
            <a:avLst/>
          </a:prstGeom>
        </p:spPr>
      </p:pic>
      <p:pic>
        <p:nvPicPr>
          <p:cNvPr id="11" name="図 10" descr="図形&#10;&#10;自動的に生成された説明">
            <a:extLst>
              <a:ext uri="{FF2B5EF4-FFF2-40B4-BE49-F238E27FC236}">
                <a16:creationId xmlns:a16="http://schemas.microsoft.com/office/drawing/2014/main" id="{A5F4AA42-AAAC-4ED3-B266-A6041D77B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00" y="1481913"/>
            <a:ext cx="144000" cy="273742"/>
          </a:xfrm>
          <a:prstGeom prst="rect">
            <a:avLst/>
          </a:prstGeom>
        </p:spPr>
      </p:pic>
      <p:pic>
        <p:nvPicPr>
          <p:cNvPr id="12" name="図 11" descr="図形&#10;&#10;自動的に生成された説明">
            <a:extLst>
              <a:ext uri="{FF2B5EF4-FFF2-40B4-BE49-F238E27FC236}">
                <a16:creationId xmlns:a16="http://schemas.microsoft.com/office/drawing/2014/main" id="{1EA424A6-2922-4C97-90E6-D0F3D6692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0" y="1481913"/>
            <a:ext cx="144000" cy="273742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A48AD87-0977-45A5-9B92-83251E0AF905}"/>
              </a:ext>
            </a:extLst>
          </p:cNvPr>
          <p:cNvSpPr/>
          <p:nvPr/>
        </p:nvSpPr>
        <p:spPr>
          <a:xfrm>
            <a:off x="1425715" y="1989739"/>
            <a:ext cx="1271971" cy="321086"/>
          </a:xfrm>
          <a:prstGeom prst="roundRect">
            <a:avLst>
              <a:gd name="adj" fmla="val 47448"/>
            </a:avLst>
          </a:prstGeom>
          <a:solidFill>
            <a:srgbClr val="F9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診察・禁煙薬の配送</a:t>
            </a:r>
            <a:b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</a:b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2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週間 禁煙薬を使用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44BFEA5-9D69-4B72-B9FC-B9672CC1CDE8}"/>
              </a:ext>
            </a:extLst>
          </p:cNvPr>
          <p:cNvSpPr/>
          <p:nvPr/>
        </p:nvSpPr>
        <p:spPr>
          <a:xfrm>
            <a:off x="2846318" y="1989739"/>
            <a:ext cx="1271971" cy="321086"/>
          </a:xfrm>
          <a:prstGeom prst="roundRect">
            <a:avLst>
              <a:gd name="adj" fmla="val 47448"/>
            </a:avLst>
          </a:prstGeom>
          <a:solidFill>
            <a:srgbClr val="F9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診察・禁煙薬の配送</a:t>
            </a:r>
            <a:b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</a:b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2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週間 禁煙薬を使用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EC42754-10D3-45E2-B985-3250E5E066CD}"/>
              </a:ext>
            </a:extLst>
          </p:cNvPr>
          <p:cNvSpPr/>
          <p:nvPr/>
        </p:nvSpPr>
        <p:spPr>
          <a:xfrm>
            <a:off x="4228208" y="1989739"/>
            <a:ext cx="1271971" cy="321086"/>
          </a:xfrm>
          <a:prstGeom prst="roundRect">
            <a:avLst>
              <a:gd name="adj" fmla="val 47448"/>
            </a:avLst>
          </a:prstGeom>
          <a:solidFill>
            <a:srgbClr val="F9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診察・禁煙薬の配送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4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週間 禁煙薬を使用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3A4949D-AF6A-4D30-AD6C-BAA539D52CFF}"/>
              </a:ext>
            </a:extLst>
          </p:cNvPr>
          <p:cNvSpPr/>
          <p:nvPr/>
        </p:nvSpPr>
        <p:spPr>
          <a:xfrm>
            <a:off x="5707022" y="1989739"/>
            <a:ext cx="936000" cy="321086"/>
          </a:xfrm>
          <a:prstGeom prst="roundRect">
            <a:avLst>
              <a:gd name="adj" fmla="val 47448"/>
            </a:avLst>
          </a:prstGeom>
          <a:solidFill>
            <a:srgbClr val="F9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最終診察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BE2E1DDC-7DAC-43AE-ABF8-649BA3F50807}"/>
              </a:ext>
            </a:extLst>
          </p:cNvPr>
          <p:cNvSpPr/>
          <p:nvPr/>
        </p:nvSpPr>
        <p:spPr>
          <a:xfrm>
            <a:off x="260728" y="1989739"/>
            <a:ext cx="936000" cy="321086"/>
          </a:xfrm>
          <a:prstGeom prst="roundRect">
            <a:avLst>
              <a:gd name="adj" fmla="val 47448"/>
            </a:avLst>
          </a:prstGeom>
          <a:solidFill>
            <a:srgbClr val="F9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問診・診察予約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614CEA0-B595-45B7-89D6-BF66956692B2}"/>
              </a:ext>
            </a:extLst>
          </p:cNvPr>
          <p:cNvSpPr txBox="1"/>
          <p:nvPr/>
        </p:nvSpPr>
        <p:spPr>
          <a:xfrm>
            <a:off x="444640" y="907663"/>
            <a:ext cx="5489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25B67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Step1.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B67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医師によるオンライン診察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25B67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&amp;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B67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禁煙補助薬の服用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25B67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(2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B67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ヶ月間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25B67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19" name="図 18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BDF6A5AA-48A2-49BF-87AD-D699EB2241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9" t="16763" r="24482" b="20485"/>
          <a:stretch/>
        </p:blipFill>
        <p:spPr>
          <a:xfrm>
            <a:off x="2337900" y="2679290"/>
            <a:ext cx="612000" cy="648000"/>
          </a:xfrm>
          <a:prstGeom prst="rect">
            <a:avLst/>
          </a:prstGeom>
        </p:spPr>
      </p:pic>
      <p:pic>
        <p:nvPicPr>
          <p:cNvPr id="20" name="図 19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AB5FD5DC-F7AE-48A4-A3EE-A2929A278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9" t="16763" r="24482" b="20485"/>
          <a:stretch/>
        </p:blipFill>
        <p:spPr>
          <a:xfrm>
            <a:off x="5635714" y="2673667"/>
            <a:ext cx="612000" cy="648000"/>
          </a:xfrm>
          <a:prstGeom prst="rect">
            <a:avLst/>
          </a:prstGeom>
        </p:spPr>
      </p:pic>
      <p:pic>
        <p:nvPicPr>
          <p:cNvPr id="21" name="図 20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623F1E0A-005B-4049-B087-1AE39AC3F4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9" t="16763" r="24482" b="20485"/>
          <a:stretch/>
        </p:blipFill>
        <p:spPr>
          <a:xfrm>
            <a:off x="3984300" y="2679290"/>
            <a:ext cx="612000" cy="64800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3B9B02B-B461-4CCE-8F98-CF32620A7F2C}"/>
              </a:ext>
            </a:extLst>
          </p:cNvPr>
          <p:cNvSpPr txBox="1"/>
          <p:nvPr/>
        </p:nvSpPr>
        <p:spPr>
          <a:xfrm>
            <a:off x="444640" y="2423902"/>
            <a:ext cx="5432110" cy="324498"/>
          </a:xfrm>
          <a:prstGeom prst="rect">
            <a:avLst/>
          </a:prstGeom>
          <a:noFill/>
        </p:spPr>
        <p:txBody>
          <a:bodyPr wrap="none" lIns="72000" tIns="36000" rIns="72000" bIns="7200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25B67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Step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B67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２．　リンケージサポートデスクによる継続サポート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25B67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(10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B67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ヶ月間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25B67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E43FA52-0344-4020-BC0E-964B4E14657F}"/>
              </a:ext>
            </a:extLst>
          </p:cNvPr>
          <p:cNvSpPr/>
          <p:nvPr/>
        </p:nvSpPr>
        <p:spPr>
          <a:xfrm>
            <a:off x="236891" y="3363303"/>
            <a:ext cx="1404000" cy="432000"/>
          </a:xfrm>
          <a:prstGeom prst="roundRect">
            <a:avLst>
              <a:gd name="adj" fmla="val 47448"/>
            </a:avLst>
          </a:prstGeom>
          <a:solidFill>
            <a:srgbClr val="F9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最終診察から</a:t>
            </a: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ヶ月後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フォローアップメール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アンケート回答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9CBAC3C7-1501-4607-B08D-6150C2FBF8A6}"/>
              </a:ext>
            </a:extLst>
          </p:cNvPr>
          <p:cNvSpPr/>
          <p:nvPr/>
        </p:nvSpPr>
        <p:spPr>
          <a:xfrm>
            <a:off x="1895641" y="3363303"/>
            <a:ext cx="1404000" cy="432000"/>
          </a:xfrm>
          <a:prstGeom prst="roundRect">
            <a:avLst>
              <a:gd name="adj" fmla="val 47448"/>
            </a:avLst>
          </a:prstGeom>
          <a:solidFill>
            <a:srgbClr val="F9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最終診察から</a:t>
            </a: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4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ヶ月後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フォローアップメール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アンケート回答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AAC09A5E-F911-4630-A4A9-A37B3D119542}"/>
              </a:ext>
            </a:extLst>
          </p:cNvPr>
          <p:cNvSpPr/>
          <p:nvPr/>
        </p:nvSpPr>
        <p:spPr>
          <a:xfrm>
            <a:off x="3554391" y="3363303"/>
            <a:ext cx="1404000" cy="432000"/>
          </a:xfrm>
          <a:prstGeom prst="roundRect">
            <a:avLst>
              <a:gd name="adj" fmla="val 47448"/>
            </a:avLst>
          </a:prstGeom>
          <a:solidFill>
            <a:srgbClr val="F9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最終診察から</a:t>
            </a: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7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ヶ月後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フォローアップメール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アンケート回答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257A26B-6360-47AC-AE05-71CA65B78B4F}"/>
              </a:ext>
            </a:extLst>
          </p:cNvPr>
          <p:cNvSpPr/>
          <p:nvPr/>
        </p:nvSpPr>
        <p:spPr>
          <a:xfrm>
            <a:off x="5213141" y="3363303"/>
            <a:ext cx="1404000" cy="432000"/>
          </a:xfrm>
          <a:prstGeom prst="roundRect">
            <a:avLst>
              <a:gd name="adj" fmla="val 47448"/>
            </a:avLst>
          </a:prstGeom>
          <a:solidFill>
            <a:srgbClr val="F9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最終診察から</a:t>
            </a:r>
            <a:r>
              <a: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10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ヶ月後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フォローアップメール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アンケート回答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27" name="図 26" descr="図形&#10;&#10;自動的に生成された説明">
            <a:extLst>
              <a:ext uri="{FF2B5EF4-FFF2-40B4-BE49-F238E27FC236}">
                <a16:creationId xmlns:a16="http://schemas.microsoft.com/office/drawing/2014/main" id="{3335C15F-C597-4ABA-82C3-A11139047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50" y="2907313"/>
            <a:ext cx="144000" cy="273742"/>
          </a:xfrm>
          <a:prstGeom prst="rect">
            <a:avLst/>
          </a:prstGeom>
        </p:spPr>
      </p:pic>
      <p:pic>
        <p:nvPicPr>
          <p:cNvPr id="28" name="図 27" descr="図形&#10;&#10;自動的に生成された説明">
            <a:extLst>
              <a:ext uri="{FF2B5EF4-FFF2-40B4-BE49-F238E27FC236}">
                <a16:creationId xmlns:a16="http://schemas.microsoft.com/office/drawing/2014/main" id="{043EE986-8A13-4EA0-A7AE-E668C70A6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82" y="2907313"/>
            <a:ext cx="144000" cy="273742"/>
          </a:xfrm>
          <a:prstGeom prst="rect">
            <a:avLst/>
          </a:prstGeom>
        </p:spPr>
      </p:pic>
      <p:pic>
        <p:nvPicPr>
          <p:cNvPr id="29" name="図 28" descr="図形&#10;&#10;自動的に生成された説明">
            <a:extLst>
              <a:ext uri="{FF2B5EF4-FFF2-40B4-BE49-F238E27FC236}">
                <a16:creationId xmlns:a16="http://schemas.microsoft.com/office/drawing/2014/main" id="{A2540B06-2423-460A-9AC5-113921AE9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57" y="2907313"/>
            <a:ext cx="144000" cy="273742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46E03A7-33DC-4FDC-ABD6-96003CB36DE6}"/>
              </a:ext>
            </a:extLst>
          </p:cNvPr>
          <p:cNvSpPr txBox="1"/>
          <p:nvPr/>
        </p:nvSpPr>
        <p:spPr>
          <a:xfrm>
            <a:off x="356684" y="467024"/>
            <a:ext cx="2798944" cy="386054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36000" rIns="108000" bIns="7200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オンライン禁煙プログラム</a:t>
            </a:r>
          </a:p>
        </p:txBody>
      </p:sp>
      <p:sp>
        <p:nvSpPr>
          <p:cNvPr id="109" name="四角形: 角を丸くする 108">
            <a:extLst>
              <a:ext uri="{FF2B5EF4-FFF2-40B4-BE49-F238E27FC236}">
                <a16:creationId xmlns:a16="http://schemas.microsoft.com/office/drawing/2014/main" id="{20E9B220-E9E1-4A63-BE3C-3694FF96FBEA}"/>
              </a:ext>
            </a:extLst>
          </p:cNvPr>
          <p:cNvSpPr/>
          <p:nvPr/>
        </p:nvSpPr>
        <p:spPr>
          <a:xfrm>
            <a:off x="3022174" y="3964966"/>
            <a:ext cx="2225586" cy="54286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720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お申込みはこちら→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73ECE052-9C4B-4A6C-B379-06C98E26D788}"/>
              </a:ext>
            </a:extLst>
          </p:cNvPr>
          <p:cNvSpPr txBox="1"/>
          <p:nvPr/>
        </p:nvSpPr>
        <p:spPr>
          <a:xfrm>
            <a:off x="206858" y="4136694"/>
            <a:ext cx="282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通院せずにオンラインで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/>
              <a:ea typeface="BIZ UDP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医師の治療が受けられます。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6E98C3-1452-48A9-80C4-F261240805FD}"/>
              </a:ext>
            </a:extLst>
          </p:cNvPr>
          <p:cNvSpPr txBox="1"/>
          <p:nvPr/>
        </p:nvSpPr>
        <p:spPr>
          <a:xfrm>
            <a:off x="776960" y="48387"/>
            <a:ext cx="543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源真ゴシック Heavy" panose="020B0702020203020207" pitchFamily="50" charset="-128"/>
                <a:ea typeface="源真ゴシック Heavy" panose="020B0702020203020207" pitchFamily="50" charset="-128"/>
                <a:cs typeface="源真ゴシック Heavy" panose="020B0702020203020207" pitchFamily="50" charset="-128"/>
              </a:rPr>
              <a:t>禁煙補助薬を使って楽に禁煙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9A7E0210-DF7E-4631-BE86-9ED1522ABA19}"/>
              </a:ext>
            </a:extLst>
          </p:cNvPr>
          <p:cNvSpPr txBox="1"/>
          <p:nvPr/>
        </p:nvSpPr>
        <p:spPr>
          <a:xfrm>
            <a:off x="154064" y="9372771"/>
            <a:ext cx="6616730" cy="519745"/>
          </a:xfrm>
          <a:prstGeom prst="rect">
            <a:avLst/>
          </a:prstGeom>
          <a:noFill/>
        </p:spPr>
        <p:txBody>
          <a:bodyPr wrap="none" lIns="72000" tIns="72000" rIns="72000" bIns="3600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rPr>
              <a:t>＜プログラムへのお問合せ＞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游明朝 Demibold" panose="02020600000000000000" pitchFamily="18" charset="-128"/>
              <a:ea typeface="游明朝 Demibold" panose="020206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rPr>
              <a:t>リンケージサポートデスク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rPr>
              <a:t>TEL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rPr>
              <a:t>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rPr>
              <a:t>0120-33-8916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rPr>
              <a:t>　メール：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rPr>
              <a:t>sd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rPr>
              <a:t>@linkage-inc.co.jp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游明朝 Demibold" panose="02020600000000000000" pitchFamily="18" charset="-128"/>
              <a:ea typeface="游明朝 Demibold" panose="02020600000000000000" pitchFamily="18" charset="-128"/>
              <a:cs typeface="+mn-cs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33670518-4077-4995-8E74-B3C705B83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33" y="5227269"/>
            <a:ext cx="6531893" cy="420564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741CF8C6-7574-45F3-8DCE-6ADEFA556422}"/>
              </a:ext>
            </a:extLst>
          </p:cNvPr>
          <p:cNvSpPr txBox="1"/>
          <p:nvPr/>
        </p:nvSpPr>
        <p:spPr>
          <a:xfrm>
            <a:off x="2738954" y="6442953"/>
            <a:ext cx="4094313" cy="130496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　“</a:t>
            </a:r>
            <a:r>
              <a:rPr kumimoji="1" lang="ja-JP" altLang="en-US" sz="2800" dirty="0">
                <a:solidFill>
                  <a:srgbClr val="FF3399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深呼吸をした時の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はんなり明朝" panose="02000600000000000000" pitchFamily="50" charset="-128"/>
              <a:ea typeface="はんなり明朝" panose="0200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　　</a:t>
            </a:r>
            <a:r>
              <a:rPr kumimoji="1" lang="ja-JP" altLang="en-US" sz="2800" dirty="0">
                <a:solidFill>
                  <a:srgbClr val="FF3399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気持ちが良いです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”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はんなり明朝" panose="02000600000000000000" pitchFamily="50" charset="-128"/>
              <a:ea typeface="はんなり明朝" panose="02000600000000000000" pitchFamily="50" charset="-128"/>
              <a:cs typeface="+mn-cs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93587172-D910-4575-84D9-8A112213A36D}"/>
              </a:ext>
            </a:extLst>
          </p:cNvPr>
          <p:cNvSpPr txBox="1"/>
          <p:nvPr/>
        </p:nvSpPr>
        <p:spPr>
          <a:xfrm>
            <a:off x="4177205" y="8284561"/>
            <a:ext cx="2358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はんなり明朝" panose="02000600000000000000" pitchFamily="50" charset="-128"/>
                <a:ea typeface="はんなり明朝" panose="02000600000000000000" pitchFamily="50" charset="-128"/>
                <a:cs typeface="+mn-cs"/>
              </a:rPr>
              <a:t>～参加者アンケートより～</a:t>
            </a: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A5EC4659-8FE7-4D39-9EC5-C748A2E291F7}"/>
              </a:ext>
            </a:extLst>
          </p:cNvPr>
          <p:cNvSpPr/>
          <p:nvPr/>
        </p:nvSpPr>
        <p:spPr>
          <a:xfrm>
            <a:off x="2877000" y="5080979"/>
            <a:ext cx="3836328" cy="882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rtlCol="0" anchor="ctr"/>
          <a:lstStyle/>
          <a:p>
            <a:pPr marL="92075" marR="0" lvl="0" indent="-92075" algn="l" defTabSz="449263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25475" algn="l"/>
              </a:tabLst>
              <a:defRPr/>
            </a:pP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注意事項</a:t>
            </a: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b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全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回のオンライン診察は、全て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上で実施し、ご自身の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iPhone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･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iPad</a:t>
            </a:r>
            <a:r>
              <a:rPr kumimoji="0" lang="ja-JP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Android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スマホ･タブレット、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PC(※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カメラ･マイク付き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を使用していただきます。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DDF1E4A-A6B4-42FB-98BA-7809C4C201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0197" y="3837713"/>
            <a:ext cx="1024217" cy="1024217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128335F-3BDC-4743-9F8E-71A3F761077A}"/>
              </a:ext>
            </a:extLst>
          </p:cNvPr>
          <p:cNvSpPr txBox="1"/>
          <p:nvPr/>
        </p:nvSpPr>
        <p:spPr>
          <a:xfrm>
            <a:off x="2789500" y="4543591"/>
            <a:ext cx="2913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800" dirty="0">
                <a:hlinkClick r:id="rId8"/>
              </a:rPr>
              <a:t>http://bit.ly/2vi20Np</a:t>
            </a:r>
            <a:endParaRPr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16054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チラシテンプレート" id="{3BD8433B-9036-4CDD-9400-14BA2D2B9A8B}" vid="{14024103-0127-45F3-A4F8-E431849711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</TotalTime>
  <Words>430</Words>
  <Application>Microsoft Office PowerPoint</Application>
  <PresentationFormat>A4 210 x 297 mm</PresentationFormat>
  <Paragraphs>52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07ロゴたいぷゴシック7</vt:lpstr>
      <vt:lpstr>BIZ UDPゴシック</vt:lpstr>
      <vt:lpstr>Meiryo UI</vt:lpstr>
      <vt:lpstr>はんなり明朝</vt:lpstr>
      <vt:lpstr>源真ゴシック Heavy</vt:lpstr>
      <vt:lpstr>游明朝 Demibold</vt:lpstr>
      <vt:lpstr>Arial</vt:lpstr>
      <vt:lpstr>Calibri</vt:lpstr>
      <vt:lpstr>1_Office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泉水 貴雄</dc:creator>
  <cp:lastModifiedBy>川田 昇</cp:lastModifiedBy>
  <cp:revision>20</cp:revision>
  <dcterms:created xsi:type="dcterms:W3CDTF">2021-03-25T23:09:30Z</dcterms:created>
  <dcterms:modified xsi:type="dcterms:W3CDTF">2021-06-02T04:42:34Z</dcterms:modified>
</cp:coreProperties>
</file>